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0"/>
  </p:notesMasterIdLst>
  <p:handoutMasterIdLst>
    <p:handoutMasterId r:id="rId11"/>
  </p:handoutMasterIdLst>
  <p:sldIdLst>
    <p:sldId id="266" r:id="rId2"/>
    <p:sldId id="288" r:id="rId3"/>
    <p:sldId id="289" r:id="rId4"/>
    <p:sldId id="290" r:id="rId5"/>
    <p:sldId id="294" r:id="rId6"/>
    <p:sldId id="291" r:id="rId7"/>
    <p:sldId id="292" r:id="rId8"/>
    <p:sldId id="293" r:id="rId9"/>
  </p:sldIdLst>
  <p:sldSz cx="10080625" cy="7559675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00CC"/>
    <a:srgbClr val="FF7C80"/>
    <a:srgbClr val="FE6622"/>
    <a:srgbClr val="33CC33"/>
    <a:srgbClr val="99CCFF"/>
    <a:srgbClr val="6CF3FA"/>
    <a:srgbClr val="79DFED"/>
    <a:srgbClr val="86D7E0"/>
    <a:srgbClr val="F40A31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58" y="-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-2700" y="-120"/>
      </p:cViewPr>
      <p:guideLst>
        <p:guide orient="horz" pos="2674"/>
        <p:guide pos="19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0A2176B7-A933-448B-9F75-1EE57770DC98}" type="datetimeFigureOut">
              <a:rPr lang="en-US" smtClean="0"/>
              <a:pPr/>
              <a:t>10/29/2011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EA3EFD32-1C4C-402F-B183-0563F7ECD1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59350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82" y="4714970"/>
            <a:ext cx="5437284" cy="44658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A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47068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A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A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47068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fld id="{577CAB0F-F07B-42C8-887F-E3C39962820F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77CAB0F-F07B-42C8-887F-E3C39962820F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77CAB0F-F07B-42C8-887F-E3C39962820F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6581957"/>
            <a:ext cx="10080625" cy="97771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0081" y="6672673"/>
            <a:ext cx="2479834" cy="786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600801" y="6662594"/>
            <a:ext cx="7479824" cy="78620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04161" y="4451809"/>
            <a:ext cx="7140443" cy="2015913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604162" y="6669045"/>
            <a:ext cx="7392458" cy="755968"/>
          </a:xfrm>
        </p:spPr>
        <p:txBody>
          <a:bodyPr anchor="ctr">
            <a:normAutofit/>
          </a:bodyPr>
          <a:lstStyle>
            <a:lvl1pPr marL="0" indent="0" algn="l">
              <a:buNone/>
              <a:defRPr sz="2900">
                <a:solidFill>
                  <a:srgbClr val="FFFFFF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4005" y="6689617"/>
            <a:ext cx="2268141" cy="755968"/>
          </a:xfrm>
        </p:spPr>
        <p:txBody>
          <a:bodyPr>
            <a:no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299001" y="260740"/>
            <a:ext cx="6468401" cy="402483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820547" y="251989"/>
            <a:ext cx="924057" cy="41998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93791E-01DC-4002-B39E-C8363141990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02" y="251989"/>
            <a:ext cx="8988557" cy="1091953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E6FFD1-29E8-4177-B49D-8FFA457B6A29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82594" y="1779573"/>
            <a:ext cx="8988557" cy="4955787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625010" y="1350945"/>
            <a:ext cx="9469469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654883" y="1422383"/>
            <a:ext cx="9425741" cy="255600"/>
          </a:xfrm>
          <a:prstGeom prst="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612212" y="7137423"/>
            <a:ext cx="1468413" cy="422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095" y="3023870"/>
            <a:ext cx="7852737" cy="1844421"/>
          </a:xfrm>
        </p:spPr>
        <p:txBody>
          <a:bodyPr anchor="t"/>
          <a:lstStyle>
            <a:lvl1pPr marL="0" indent="0">
              <a:buNone/>
              <a:defRPr sz="3100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679928"/>
            <a:ext cx="10080625" cy="125994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763924"/>
            <a:ext cx="1428089" cy="109195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512094" y="1763924"/>
            <a:ext cx="8568531" cy="109195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094" y="1763924"/>
            <a:ext cx="8400521" cy="1091953"/>
          </a:xfrm>
        </p:spPr>
        <p:txBody>
          <a:bodyPr/>
          <a:lstStyle>
            <a:lvl1pPr algn="l">
              <a:buNone/>
              <a:defRPr sz="49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931917"/>
            <a:ext cx="1428089" cy="773468"/>
          </a:xfrm>
        </p:spPr>
        <p:txBody>
          <a:bodyPr>
            <a:noAutofit/>
          </a:bodyPr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fld id="{9634067E-8AF2-44A7-B9F0-22FEBA90940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72041" y="1752203"/>
            <a:ext cx="4284266" cy="503978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341167" y="1752203"/>
            <a:ext cx="4284266" cy="503978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DEB80BA-0818-47F6-BD69-28380189F92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300987"/>
            <a:ext cx="8988557" cy="958959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72041" y="2687885"/>
            <a:ext cx="4284266" cy="394783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292328" y="2687885"/>
            <a:ext cx="4284266" cy="394783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A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A151638-0C17-4F7A-B20A-6FB8A9E5F211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AU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72041" y="1931917"/>
            <a:ext cx="4284266" cy="70557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5292328" y="1931917"/>
            <a:ext cx="4284266" cy="70557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C5DCCC-ACB8-4E6C-9D9D-6621AFF21DF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887704"/>
            <a:ext cx="588036" cy="41998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EB0158-2766-465B-A0A8-D0EC8A68EB7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300987"/>
            <a:ext cx="8904552" cy="958959"/>
          </a:xfrm>
        </p:spPr>
        <p:txBody>
          <a:bodyPr anchor="ctr"/>
          <a:lstStyle>
            <a:lvl1pPr algn="l">
              <a:buNone/>
              <a:defRPr sz="49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A312DC-E50C-4752-BC99-BDC318081B55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2042" y="1931917"/>
            <a:ext cx="1764109" cy="4787794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51191" tIns="201589" rIns="151191" bIns="100794"/>
          <a:lstStyle>
            <a:lvl1pPr marL="0" indent="0">
              <a:spcAft>
                <a:spcPts val="1102"/>
              </a:spcAft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604161" y="1931917"/>
            <a:ext cx="7056438" cy="4871791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4109" y="6047740"/>
            <a:ext cx="8064500" cy="755968"/>
          </a:xfrm>
        </p:spPr>
        <p:txBody>
          <a:bodyPr/>
          <a:lstStyle>
            <a:lvl1pPr marL="0" indent="0">
              <a:buFontTx/>
              <a:buNone/>
              <a:defRPr sz="1900"/>
            </a:lvl1pPr>
            <a:lvl2pPr>
              <a:buFontTx/>
              <a:buNone/>
              <a:defRPr sz="1300"/>
            </a:lvl2pPr>
            <a:lvl3pPr>
              <a:buFontTx/>
              <a:buNone/>
              <a:defRPr sz="1100"/>
            </a:lvl3pPr>
            <a:lvl4pPr>
              <a:buFontTx/>
              <a:buNone/>
              <a:defRPr sz="1000"/>
            </a:lvl4pPr>
            <a:lvl5pPr>
              <a:buFontTx/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0081" y="5039783"/>
            <a:ext cx="10080625" cy="97771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0081" y="5140579"/>
            <a:ext cx="1612900" cy="78620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703626" y="5130500"/>
            <a:ext cx="8376999" cy="78620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109" y="5123779"/>
            <a:ext cx="8064500" cy="755968"/>
          </a:xfrm>
        </p:spPr>
        <p:txBody>
          <a:bodyPr anchor="ctr"/>
          <a:lstStyle>
            <a:lvl1pPr algn="l">
              <a:buNone/>
              <a:defRPr sz="31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596099" y="0"/>
            <a:ext cx="110887" cy="756975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888427" y="6887704"/>
            <a:ext cx="2940182" cy="402483"/>
          </a:xfrm>
        </p:spPr>
        <p:txBody>
          <a:bodyPr rtlCol="0"/>
          <a:lstStyle/>
          <a:p>
            <a:endParaRPr lang="en-A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5144778"/>
            <a:ext cx="1596099" cy="731472"/>
          </a:xfrm>
        </p:spPr>
        <p:txBody>
          <a:bodyPr rtlCol="0"/>
          <a:lstStyle>
            <a:lvl1pPr>
              <a:defRPr sz="3100"/>
            </a:lvl1pPr>
          </a:lstStyle>
          <a:p>
            <a:fld id="{82FDA261-797C-4DF4-8FF3-3C52A3914B0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64109" y="6887490"/>
            <a:ext cx="5040313" cy="402483"/>
          </a:xfrm>
        </p:spPr>
        <p:txBody>
          <a:bodyPr rtlCol="0"/>
          <a:lstStyle/>
          <a:p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20427" y="0"/>
            <a:ext cx="8360198" cy="5036423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73B52-8B8B-48BE-A494-6340F0BD35C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24448" y="671972"/>
            <a:ext cx="2268141" cy="608098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671971"/>
            <a:ext cx="6132380" cy="608099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4448" y="6887706"/>
            <a:ext cx="2436151" cy="402483"/>
          </a:xfr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4033" y="6887492"/>
            <a:ext cx="6144378" cy="402483"/>
          </a:xfrm>
        </p:spPr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 bwMode="white">
          <a:xfrm>
            <a:off x="6720767" y="0"/>
            <a:ext cx="352822" cy="7559675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771170" y="671971"/>
            <a:ext cx="252016" cy="6887704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771170" y="0"/>
            <a:ext cx="252016" cy="587975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603191" y="159228"/>
            <a:ext cx="587975" cy="269518"/>
          </a:xfrm>
        </p:spPr>
        <p:txBody>
          <a:bodyPr/>
          <a:lstStyle/>
          <a:p>
            <a:fld id="{FB990E25-6124-42FA-8D00-8FB98DC4E33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BF892055-B17F-45B8-9704-759CFA324A32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8" name="矩形 7"/>
          <p:cNvSpPr/>
          <p:nvPr userDrawn="1"/>
        </p:nvSpPr>
        <p:spPr>
          <a:xfrm flipV="1">
            <a:off x="611156" y="1350945"/>
            <a:ext cx="9469469" cy="5715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 flipV="1">
            <a:off x="663034" y="1406365"/>
            <a:ext cx="9421666" cy="2556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6"/>
          <p:cNvSpPr/>
          <p:nvPr userDrawn="1"/>
        </p:nvSpPr>
        <p:spPr>
          <a:xfrm flipV="1">
            <a:off x="-1" y="1279507"/>
            <a:ext cx="10080625" cy="3984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72042" y="251989"/>
            <a:ext cx="8988557" cy="1091953"/>
          </a:xfrm>
          <a:prstGeom prst="rect">
            <a:avLst/>
          </a:prstGeom>
        </p:spPr>
        <p:txBody>
          <a:bodyPr vert="horz" lIns="100794" tIns="50397" rIns="100794" bIns="50397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75402" y="1763924"/>
            <a:ext cx="8988557" cy="4989386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20417" y="6887704"/>
            <a:ext cx="2940182" cy="402483"/>
          </a:xfrm>
          <a:prstGeom prst="rect">
            <a:avLst/>
          </a:prstGeom>
        </p:spPr>
        <p:txBody>
          <a:bodyPr vert="horz" lIns="100794" tIns="50397" rIns="100794" bIns="50397" anchor="ctr" anchorCtr="0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72042" y="6887490"/>
            <a:ext cx="5976368" cy="402483"/>
          </a:xfrm>
          <a:prstGeom prst="rect">
            <a:avLst/>
          </a:prstGeom>
        </p:spPr>
        <p:txBody>
          <a:bodyPr vert="horz" lIns="100794" tIns="50397" rIns="100794" bIns="50397" anchor="ctr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Rectangle 6"/>
          <p:cNvSpPr/>
          <p:nvPr/>
        </p:nvSpPr>
        <p:spPr bwMode="white">
          <a:xfrm>
            <a:off x="0" y="1360741"/>
            <a:ext cx="10080625" cy="35278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411139"/>
            <a:ext cx="588036" cy="25198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51040" y="1411139"/>
            <a:ext cx="9429585" cy="25198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02389"/>
            <a:ext cx="588036" cy="269490"/>
          </a:xfrm>
          <a:prstGeom prst="rect">
            <a:avLst/>
          </a:prstGeom>
        </p:spPr>
        <p:txBody>
          <a:bodyPr vert="horz" lIns="100794" tIns="50397" rIns="100794" bIns="50397" anchor="ctr" anchorCtr="0">
            <a:normAutofit/>
          </a:bodyPr>
          <a:lstStyle>
            <a:lvl1pPr algn="ctr" eaLnBrk="1" latinLnBrk="0" hangingPunct="1">
              <a:defRPr kumimoji="0" sz="1500" b="1">
                <a:solidFill>
                  <a:srgbClr val="FFFFFF"/>
                </a:solidFill>
              </a:defRPr>
            </a:lvl1pPr>
          </a:lstStyle>
          <a:p>
            <a:fld id="{001D167C-23CE-4FA9-B159-47E06F6FBE5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9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2780" indent="-352780" algn="l" rtl="0" eaLnBrk="1" latinLnBrk="0" hangingPunct="1">
        <a:spcBef>
          <a:spcPts val="772"/>
        </a:spcBef>
        <a:buClr>
          <a:schemeClr val="accent2"/>
        </a:buClr>
        <a:buSzPct val="60000"/>
        <a:buFont typeface="Wingdings"/>
        <a:buChar char="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5560" indent="-302383" algn="l" rtl="0" eaLnBrk="1" latinLnBrk="0" hangingPunct="1">
        <a:spcBef>
          <a:spcPts val="606"/>
        </a:spcBef>
        <a:buClr>
          <a:schemeClr val="accent1"/>
        </a:buClr>
        <a:buSzPct val="70000"/>
        <a:buFont typeface="Wingdings 2"/>
        <a:buChar char="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51986" algn="l" rtl="0" eaLnBrk="1" latinLnBrk="0" hangingPunct="1">
        <a:spcBef>
          <a:spcPts val="551"/>
        </a:spcBef>
        <a:buClr>
          <a:schemeClr val="accent2"/>
        </a:buClr>
        <a:buSzPct val="75000"/>
        <a:buFont typeface="Wingdings"/>
        <a:buChar char="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indent="-251986" algn="l" rtl="0" eaLnBrk="1" latinLnBrk="0" hangingPunct="1">
        <a:spcBef>
          <a:spcPts val="441"/>
        </a:spcBef>
        <a:buClr>
          <a:schemeClr val="accent3"/>
        </a:buClr>
        <a:buSzPct val="7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indent="-251986" algn="l" rtl="0" eaLnBrk="1" latinLnBrk="0" hangingPunct="1">
        <a:spcBef>
          <a:spcPts val="441"/>
        </a:spcBef>
        <a:buClr>
          <a:schemeClr val="accent4"/>
        </a:buClr>
        <a:buSzPct val="6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318269" indent="-25198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620652" indent="-25198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23035" indent="-25198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25418" indent="-25198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ablo-picasso-evening-fl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60" y="2851143"/>
            <a:ext cx="3429024" cy="38512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280" y="708003"/>
            <a:ext cx="9429816" cy="233520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900" b="1" dirty="0" smtClean="0"/>
              <a:t>A </a:t>
            </a:r>
            <a:r>
              <a:rPr lang="en-US" sz="3900" b="1" dirty="0" smtClean="0">
                <a:solidFill>
                  <a:srgbClr val="FFC000"/>
                </a:solidFill>
              </a:rPr>
              <a:t>PhD</a:t>
            </a:r>
            <a:r>
              <a:rPr lang="en-US" sz="3900" b="1" dirty="0" smtClean="0"/>
              <a:t> is Not Enough</a:t>
            </a:r>
            <a:br>
              <a:rPr lang="en-US" sz="3900" b="1" dirty="0" smtClean="0"/>
            </a:br>
            <a:r>
              <a:rPr lang="en-US" sz="3000" b="1" dirty="0" smtClean="0"/>
              <a:t>Life Beyond </a:t>
            </a:r>
            <a:r>
              <a:rPr lang="en-US" sz="3000" b="1" dirty="0" smtClean="0">
                <a:solidFill>
                  <a:srgbClr val="FFC000"/>
                </a:solidFill>
              </a:rPr>
              <a:t>P</a:t>
            </a:r>
            <a:r>
              <a:rPr lang="en-US" sz="3000" b="1" dirty="0" smtClean="0"/>
              <a:t>iled  </a:t>
            </a:r>
            <a:r>
              <a:rPr lang="en-US" sz="3000" b="1" dirty="0" smtClean="0">
                <a:solidFill>
                  <a:srgbClr val="FFC000"/>
                </a:solidFill>
              </a:rPr>
              <a:t>H</a:t>
            </a:r>
            <a:r>
              <a:rPr lang="en-US" sz="3000" b="1" dirty="0" smtClean="0"/>
              <a:t>igher </a:t>
            </a:r>
            <a:r>
              <a:rPr lang="en-US" sz="3000" b="1" dirty="0" smtClean="0">
                <a:solidFill>
                  <a:srgbClr val="FFC000"/>
                </a:solidFill>
              </a:rPr>
              <a:t>D</a:t>
            </a:r>
            <a:r>
              <a:rPr lang="en-US" sz="3000" b="1" dirty="0" smtClean="0"/>
              <a:t>eeper</a:t>
            </a:r>
            <a:endParaRPr lang="en-AU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4824288" y="3779837"/>
            <a:ext cx="3500462" cy="679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600" dirty="0" err="1" smtClean="0"/>
              <a:t>Huizhi</a:t>
            </a:r>
            <a:r>
              <a:rPr lang="en-US" sz="2600" dirty="0" smtClean="0"/>
              <a:t> (</a:t>
            </a:r>
            <a:r>
              <a:rPr lang="en-US" sz="2600" dirty="0" err="1" smtClean="0"/>
              <a:t>Elly</a:t>
            </a:r>
            <a:r>
              <a:rPr lang="en-US" sz="2600" dirty="0" smtClean="0"/>
              <a:t>) Liang</a:t>
            </a:r>
          </a:p>
          <a:p>
            <a:pPr algn="ctr">
              <a:defRPr/>
            </a:pPr>
            <a:endParaRPr lang="en-US" sz="15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68412" y="6494481"/>
            <a:ext cx="2857520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1439912" y="5868069"/>
            <a:ext cx="3500462" cy="880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rgbClr val="0070C0"/>
                </a:solidFill>
              </a:rPr>
              <a:t>CSD HDR Consortium 2011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HDR Training Workshop</a:t>
            </a:r>
            <a:endParaRPr lang="en-AU" sz="20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840" y="5940077"/>
            <a:ext cx="642910" cy="65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内容占位符 2"/>
          <p:cNvSpPr txBox="1">
            <a:spLocks/>
          </p:cNvSpPr>
          <p:nvPr/>
        </p:nvSpPr>
        <p:spPr>
          <a:xfrm>
            <a:off x="4680272" y="5075981"/>
            <a:ext cx="5072098" cy="1374992"/>
          </a:xfrm>
          <a:prstGeom prst="rect">
            <a:avLst/>
          </a:prstGeom>
        </p:spPr>
        <p:txBody>
          <a:bodyPr/>
          <a:lstStyle/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altLang="zh-CN" sz="2200" b="1" dirty="0" smtClean="0">
                <a:latin typeface="+mn-lt"/>
                <a:ea typeface="+mn-ea"/>
              </a:rPr>
              <a:t>Research Fellow of Faculty of Science and Technology, QUT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AU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59792" y="1619597"/>
            <a:ext cx="8988557" cy="43577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2780" marR="0" lvl="0" indent="-35278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AU" altLang="zh-CN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charset="-122"/>
              <a:cs typeface="+mn-cs"/>
            </a:endParaRP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AU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7824" y="1835621"/>
            <a:ext cx="7848872" cy="2808312"/>
          </a:xfrm>
          <a:prstGeom prst="rect">
            <a:avLst/>
          </a:prstGeom>
        </p:spPr>
        <p:txBody>
          <a:bodyPr/>
          <a:lstStyle/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Research Topics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sz="3200" dirty="0" smtClean="0">
                <a:latin typeface="+mn-lt"/>
                <a:ea typeface="+mn-ea"/>
              </a:rPr>
              <a:t>PhD Life</a:t>
            </a: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 Doctoral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</a:t>
            </a: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sz="3200" baseline="0" dirty="0" smtClean="0">
                <a:latin typeface="+mn-lt"/>
                <a:ea typeface="+mn-ea"/>
              </a:rPr>
              <a:t>Top</a:t>
            </a:r>
            <a:r>
              <a:rPr lang="en-US" sz="3200" dirty="0" smtClean="0">
                <a:latin typeface="+mn-lt"/>
                <a:ea typeface="+mn-ea"/>
              </a:rPr>
              <a:t> 5 tips</a:t>
            </a: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Topics</a:t>
            </a:r>
            <a:endParaRPr lang="en-A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5816" y="1835621"/>
            <a:ext cx="9145016" cy="42484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AU" sz="3200" dirty="0" smtClean="0">
                <a:latin typeface="+mn-lt"/>
                <a:ea typeface="+mn-ea"/>
              </a:rPr>
              <a:t>Topics</a:t>
            </a: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05560" marR="0" lvl="1" indent="-302383" algn="l" defTabSz="9144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Recommender Systems </a:t>
            </a:r>
            <a:r>
              <a:rPr kumimoji="0" lang="en-A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(Amazon.com, Netflix.com)</a:t>
            </a:r>
          </a:p>
          <a:p>
            <a:pPr marL="705560" marR="0" lvl="1" indent="-302383" algn="l" defTabSz="9144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en-AU" sz="2800" dirty="0" smtClean="0">
                <a:latin typeface="+mn-lt"/>
                <a:ea typeface="+mn-ea"/>
              </a:rPr>
              <a:t>Web 2.0 </a:t>
            </a:r>
            <a:r>
              <a:rPr lang="en-AU" sz="2800" i="1" dirty="0" smtClean="0">
                <a:solidFill>
                  <a:srgbClr val="0070C0"/>
                </a:solidFill>
                <a:latin typeface="+mn-lt"/>
                <a:ea typeface="+mn-ea"/>
              </a:rPr>
              <a:t>(</a:t>
            </a:r>
            <a:r>
              <a:rPr lang="en-AU" sz="2800" i="1" dirty="0" err="1" smtClean="0">
                <a:solidFill>
                  <a:srgbClr val="0070C0"/>
                </a:solidFill>
                <a:latin typeface="+mn-lt"/>
                <a:ea typeface="+mn-ea"/>
              </a:rPr>
              <a:t>Folksonomy</a:t>
            </a:r>
            <a:r>
              <a:rPr lang="en-AU" sz="2800" i="1" dirty="0" smtClean="0">
                <a:solidFill>
                  <a:srgbClr val="0070C0"/>
                </a:solidFill>
                <a:latin typeface="+mn-lt"/>
                <a:ea typeface="+mn-ea"/>
              </a:rPr>
              <a:t>, Micro-blogs, Social Networks)</a:t>
            </a:r>
          </a:p>
          <a:p>
            <a:pPr marL="705560" marR="0" lvl="1" indent="-302383" algn="l" defTabSz="9144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Mining, Information Retrieval</a:t>
            </a: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A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Supervisor</a:t>
            </a:r>
            <a:r>
              <a:rPr kumimoji="0" lang="en-A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Team</a:t>
            </a: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AU" sz="2800" dirty="0" smtClean="0">
                <a:latin typeface="+mn-lt"/>
                <a:ea typeface="+mn-ea"/>
              </a:rPr>
              <a:t>PhD: 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A/Prof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Yue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Xu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, Prof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Yuefeng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 Li, A/Prof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Richi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Nayak</a:t>
            </a:r>
            <a:endParaRPr lang="en-US" sz="2800" i="1" dirty="0" smtClean="0">
              <a:solidFill>
                <a:schemeClr val="tx2">
                  <a:lumMod val="75000"/>
                </a:schemeClr>
              </a:solidFill>
              <a:latin typeface="+mn-lt"/>
              <a:ea typeface="+mn-ea"/>
            </a:endParaRP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sz="2800" dirty="0" err="1" smtClean="0">
                <a:latin typeface="+mn-lt"/>
                <a:ea typeface="+mn-ea"/>
              </a:rPr>
              <a:t>Postdoc</a:t>
            </a:r>
            <a:r>
              <a:rPr lang="en-US" sz="2800" dirty="0" smtClean="0">
                <a:latin typeface="+mn-lt"/>
                <a:ea typeface="+mn-ea"/>
              </a:rPr>
              <a:t>: </a:t>
            </a: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A/Prof Dian </a:t>
            </a:r>
            <a:r>
              <a:rPr lang="en-US" sz="2800" i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Tjondronegoro</a:t>
            </a:r>
            <a:endParaRPr lang="en-AU" sz="2800" i="1" dirty="0">
              <a:solidFill>
                <a:schemeClr val="tx2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PhD </a:t>
            </a:r>
            <a:r>
              <a:rPr lang="en-US" dirty="0" smtClean="0"/>
              <a:t>Life</a:t>
            </a:r>
            <a:endParaRPr lang="en-AU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1760" y="1547589"/>
            <a:ext cx="9864849" cy="59046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Milestones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kumimoji="0" lang="en-AU" sz="2200" b="0" i="1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Commenced: </a:t>
            </a:r>
            <a:r>
              <a:rPr lang="en-AU" sz="2200" i="1" dirty="0" smtClean="0">
                <a:solidFill>
                  <a:schemeClr val="tx2">
                    <a:lumMod val="75000"/>
                  </a:schemeClr>
                </a:solidFill>
              </a:rPr>
              <a:t>08/2007; Thesis </a:t>
            </a:r>
            <a:r>
              <a:rPr kumimoji="0" lang="en-AU" sz="2200" b="0" i="1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Submitted :</a:t>
            </a:r>
            <a:r>
              <a:rPr lang="en-AU" sz="2200" i="1" dirty="0" smtClean="0">
                <a:solidFill>
                  <a:schemeClr val="tx2">
                    <a:lumMod val="75000"/>
                  </a:schemeClr>
                </a:solidFill>
              </a:rPr>
              <a:t> 11/2010; </a:t>
            </a:r>
            <a:r>
              <a:rPr lang="en-AU" sz="2200" i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</a:rPr>
              <a:t>Completed: </a:t>
            </a:r>
            <a:r>
              <a:rPr lang="en-AU" sz="2200" i="1" dirty="0" smtClean="0">
                <a:solidFill>
                  <a:schemeClr val="tx2">
                    <a:lumMod val="75000"/>
                  </a:schemeClr>
                </a:solidFill>
              </a:rPr>
              <a:t>04/2011</a:t>
            </a:r>
            <a:endParaRPr kumimoji="0" lang="en-AU" sz="2200" b="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A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Research Outcomes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US" sz="2400" dirty="0" smtClean="0">
                <a:latin typeface="+mn-lt"/>
                <a:ea typeface="+mn-ea"/>
              </a:rPr>
              <a:t>Nominee of University Outstanding Thesis Award</a:t>
            </a:r>
            <a:endParaRPr lang="en-AU" sz="2400" dirty="0" smtClean="0">
              <a:latin typeface="+mn-lt"/>
              <a:ea typeface="+mn-ea"/>
            </a:endParaRP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AU" sz="2400" dirty="0" smtClean="0">
                <a:latin typeface="+mn-lt"/>
                <a:ea typeface="+mn-ea"/>
              </a:rPr>
              <a:t>Publication: 11 papers </a:t>
            </a:r>
            <a:r>
              <a:rPr lang="en-AU" sz="2400" i="1" dirty="0" smtClean="0">
                <a:solidFill>
                  <a:srgbClr val="0070C0"/>
                </a:solidFill>
                <a:latin typeface="+mn-lt"/>
                <a:ea typeface="+mn-ea"/>
              </a:rPr>
              <a:t>(3 ERA Tier A conference paper) </a:t>
            </a:r>
          </a:p>
          <a:p>
            <a:pPr marL="705560" marR="0" lvl="1" indent="-302383" algn="l" defTabSz="9144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A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Grants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</a:pPr>
            <a:r>
              <a:rPr lang="en-AU" sz="2200" dirty="0" smtClean="0">
                <a:latin typeface="+mn-lt"/>
                <a:ea typeface="+mn-ea"/>
              </a:rPr>
              <a:t>Write-up Scholarship 2010 &amp; Grant-in-Aid 2009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</a:pPr>
            <a:r>
              <a:rPr lang="en-AU" sz="2200" dirty="0" smtClean="0">
                <a:latin typeface="+mn-lt"/>
                <a:ea typeface="+mn-ea"/>
              </a:rPr>
              <a:t>Queensland Cyber Infrastructure Foundation </a:t>
            </a:r>
            <a:r>
              <a:rPr lang="en-AU" sz="2200" i="1" dirty="0" smtClean="0">
                <a:solidFill>
                  <a:srgbClr val="0070C0"/>
                </a:solidFill>
                <a:latin typeface="+mn-lt"/>
                <a:ea typeface="+mn-ea"/>
              </a:rPr>
              <a:t>(QCIF, 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$5000</a:t>
            </a:r>
            <a:r>
              <a:rPr lang="en-AU" sz="2200" i="1" dirty="0" smtClean="0">
                <a:solidFill>
                  <a:srgbClr val="0070C0"/>
                </a:solidFill>
                <a:latin typeface="+mn-lt"/>
                <a:ea typeface="+mn-ea"/>
              </a:rPr>
              <a:t>) </a:t>
            </a:r>
            <a:r>
              <a:rPr lang="en-AU" sz="2200" dirty="0" smtClean="0">
                <a:latin typeface="+mn-lt"/>
                <a:ea typeface="+mn-ea"/>
              </a:rPr>
              <a:t>2010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</a:pPr>
            <a:r>
              <a:rPr lang="en-AU" sz="2200" dirty="0" smtClean="0">
                <a:latin typeface="+mn-lt"/>
                <a:ea typeface="+mn-ea"/>
              </a:rPr>
              <a:t>SIGWEB 2010 &amp; </a:t>
            </a:r>
            <a:r>
              <a:rPr lang="en-US" sz="2200" dirty="0" smtClean="0">
                <a:latin typeface="+mn-lt"/>
                <a:ea typeface="+mn-ea"/>
              </a:rPr>
              <a:t>Society for Industrial and Applied Mathematics (SIAM) </a:t>
            </a:r>
            <a:r>
              <a:rPr lang="en-AU" sz="2200" dirty="0" smtClean="0">
                <a:latin typeface="+mn-lt"/>
                <a:ea typeface="+mn-ea"/>
              </a:rPr>
              <a:t>2010 </a:t>
            </a:r>
            <a:endParaRPr lang="en-US" sz="2200" dirty="0" smtClean="0">
              <a:latin typeface="+mn-lt"/>
              <a:ea typeface="+mn-ea"/>
            </a:endParaRP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</a:pPr>
            <a:r>
              <a:rPr lang="en-US" sz="2200" dirty="0" smtClean="0">
                <a:latin typeface="+mn-lt"/>
                <a:ea typeface="+mn-ea"/>
              </a:rPr>
              <a:t>Australian Research Council Network in Human Communication Science </a:t>
            </a:r>
            <a:r>
              <a:rPr lang="en-US" sz="2200" dirty="0" smtClean="0">
                <a:latin typeface="+mn-lt"/>
                <a:ea typeface="+mn-ea"/>
              </a:rPr>
              <a:t>2007</a:t>
            </a:r>
            <a:endParaRPr lang="en-US" sz="2200" dirty="0" smtClean="0">
              <a:latin typeface="+mn-lt"/>
              <a:ea typeface="+mn-ea"/>
            </a:endParaRP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</a:pPr>
            <a:r>
              <a:rPr lang="en-AU" sz="2200" dirty="0" smtClean="0">
                <a:latin typeface="+mn-lt"/>
                <a:ea typeface="+mn-ea"/>
              </a:rPr>
              <a:t>Cloud Computing Internship 2010 </a:t>
            </a:r>
            <a:r>
              <a:rPr lang="en-AU" sz="2200" i="1" dirty="0" smtClean="0">
                <a:solidFill>
                  <a:srgbClr val="0070C0"/>
                </a:solidFill>
                <a:latin typeface="+mn-lt"/>
                <a:ea typeface="+mn-ea"/>
              </a:rPr>
              <a:t>(</a:t>
            </a:r>
            <a:r>
              <a:rPr lang="en-US" sz="2200" i="1" dirty="0" smtClean="0">
                <a:solidFill>
                  <a:srgbClr val="0070C0"/>
                </a:solidFill>
                <a:latin typeface="+mn-lt"/>
                <a:ea typeface="+mn-ea"/>
              </a:rPr>
              <a:t>8 weeks, 500AD/week)</a:t>
            </a:r>
            <a:endParaRPr lang="en-AU" sz="2200" i="1" dirty="0" smtClean="0">
              <a:solidFill>
                <a:srgbClr val="0070C0"/>
              </a:solidFill>
              <a:latin typeface="+mn-lt"/>
              <a:ea typeface="+mn-ea"/>
            </a:endParaRP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AU" sz="2400" dirty="0" smtClean="0">
                <a:latin typeface="+mn-lt"/>
                <a:ea typeface="+mn-ea"/>
              </a:rPr>
              <a:t>Trips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200" dirty="0" smtClean="0">
                <a:latin typeface="+mn-lt"/>
                <a:ea typeface="+mn-ea"/>
              </a:rPr>
              <a:t>4 National conference trips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200" dirty="0" smtClean="0">
                <a:latin typeface="+mn-lt"/>
                <a:ea typeface="+mn-ea"/>
              </a:rPr>
              <a:t>3 International conference trips: </a:t>
            </a:r>
            <a:r>
              <a:rPr lang="en-AU" sz="2200" i="1" dirty="0" smtClean="0">
                <a:solidFill>
                  <a:srgbClr val="0070C0"/>
                </a:solidFill>
                <a:latin typeface="+mn-lt"/>
                <a:ea typeface="+mn-ea"/>
              </a:rPr>
              <a:t>Italy 2009, Canada 2010, USA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PhD Life </a:t>
            </a:r>
            <a:r>
              <a:rPr lang="en-US" altLang="zh-CN" sz="1800" dirty="0" smtClean="0"/>
              <a:t>2</a:t>
            </a:r>
            <a:endParaRPr lang="zh-CN" altLang="en-US" sz="18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15776" y="1403573"/>
            <a:ext cx="9649072" cy="56886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2780" lvl="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AU" sz="2800" dirty="0" smtClean="0">
                <a:latin typeface="+mn-lt"/>
                <a:ea typeface="+mn-ea"/>
              </a:rPr>
              <a:t>Other Experiences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AU" sz="2200" dirty="0" smtClean="0">
                <a:latin typeface="+mn-lt"/>
                <a:ea typeface="+mn-ea"/>
              </a:rPr>
              <a:t>Teaching </a:t>
            </a:r>
            <a:r>
              <a:rPr lang="en-AU" sz="2200" i="1" dirty="0" smtClean="0">
                <a:solidFill>
                  <a:srgbClr val="0070C0"/>
                </a:solidFill>
                <a:latin typeface="+mn-lt"/>
                <a:ea typeface="+mn-ea"/>
              </a:rPr>
              <a:t>(2008- 2010)</a:t>
            </a:r>
          </a:p>
          <a:p>
            <a:pPr marL="705560" lvl="1" indent="-302383" defTabSz="914400" fontAlgn="auto" hangingPunct="1">
              <a:lnSpc>
                <a:spcPct val="11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AU" sz="2200" dirty="0" smtClean="0">
                <a:latin typeface="+mn-lt"/>
                <a:ea typeface="+mn-ea"/>
              </a:rPr>
              <a:t>Services  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000" dirty="0" smtClean="0">
                <a:latin typeface="+mn-lt"/>
                <a:ea typeface="+mn-ea"/>
              </a:rPr>
              <a:t>Volunteer of </a:t>
            </a:r>
            <a:r>
              <a:rPr lang="en-US" sz="2000" dirty="0" smtClean="0">
                <a:latin typeface="+mn-lt"/>
                <a:ea typeface="+mn-ea"/>
              </a:rPr>
              <a:t>conferences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000" dirty="0" smtClean="0">
                <a:latin typeface="+mn-lt"/>
                <a:ea typeface="+mn-ea"/>
              </a:rPr>
              <a:t>Paper reviewer 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AU" sz="2200" dirty="0" smtClean="0">
                <a:latin typeface="+mn-lt"/>
                <a:ea typeface="+mn-ea"/>
              </a:rPr>
              <a:t>Life  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000" dirty="0" smtClean="0">
                <a:latin typeface="+mn-lt"/>
                <a:ea typeface="+mn-ea"/>
              </a:rPr>
              <a:t>Books, Movies, Music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AU" sz="2800" dirty="0" smtClean="0">
                <a:latin typeface="+mn-lt"/>
                <a:ea typeface="+mn-ea"/>
              </a:rPr>
              <a:t>Recommendations 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2200" dirty="0" smtClean="0">
                <a:latin typeface="+mn-lt"/>
                <a:ea typeface="+mn-ea"/>
              </a:rPr>
              <a:t>Piled Higher Deeper 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(http://www.phdcomics.com/)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2200" dirty="0" smtClean="0">
                <a:latin typeface="+mn-lt"/>
                <a:ea typeface="+mn-ea"/>
              </a:rPr>
              <a:t>Ted</a:t>
            </a:r>
            <a:r>
              <a:rPr lang="en-US" altLang="zh-CN" sz="2200" dirty="0" smtClean="0"/>
              <a:t> 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(http://www.ted.com/)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2200" dirty="0" smtClean="0">
                <a:latin typeface="+mn-lt"/>
                <a:ea typeface="+mn-ea"/>
              </a:rPr>
              <a:t>Yale Open Courses 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(http://oyc.yale.edu/courselist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2200" dirty="0" smtClean="0">
                <a:latin typeface="+mn-lt"/>
                <a:ea typeface="+mn-ea"/>
              </a:rPr>
              <a:t>MIT Open Courses</a:t>
            </a:r>
            <a:r>
              <a:rPr lang="en-US" altLang="zh-CN" sz="2200" dirty="0" smtClean="0"/>
              <a:t> 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(http://ocw.mit.edu</a:t>
            </a:r>
            <a:r>
              <a:rPr lang="en-US" altLang="zh-CN" sz="2200" i="1" dirty="0" smtClean="0">
                <a:solidFill>
                  <a:srgbClr val="0070C0"/>
                </a:solidFill>
                <a:latin typeface="+mn-lt"/>
                <a:ea typeface="+mn-ea"/>
              </a:rPr>
              <a:t>) </a:t>
            </a: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792" y="143098"/>
            <a:ext cx="9069387" cy="1260475"/>
          </a:xfrm>
        </p:spPr>
        <p:txBody>
          <a:bodyPr/>
          <a:lstStyle/>
          <a:p>
            <a:r>
              <a:rPr lang="en-US" dirty="0" smtClean="0"/>
              <a:t>Postdoctoral Life</a:t>
            </a:r>
            <a:endParaRPr lang="en-A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800" y="1403573"/>
            <a:ext cx="9433048" cy="590465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AU" sz="4000" dirty="0" smtClean="0">
                <a:latin typeface="+mn-lt"/>
                <a:ea typeface="+mn-ea"/>
              </a:rPr>
              <a:t>Work </a:t>
            </a:r>
            <a:r>
              <a:rPr lang="en-AU" altLang="zh-CN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(Commenced : 02/2011)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3100" dirty="0" smtClean="0">
                <a:latin typeface="+mn-lt"/>
                <a:ea typeface="+mn-ea"/>
              </a:rPr>
              <a:t>Research &amp; Teaching &amp; Coordinating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AU" sz="4000" dirty="0" smtClean="0">
                <a:latin typeface="+mn-lt"/>
                <a:ea typeface="+mn-ea"/>
              </a:rPr>
              <a:t>Job </a:t>
            </a:r>
            <a:r>
              <a:rPr lang="en-AU" sz="4000" dirty="0" smtClean="0">
                <a:latin typeface="+mn-lt"/>
                <a:ea typeface="+mn-ea"/>
              </a:rPr>
              <a:t>Hunting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3100" dirty="0" smtClean="0">
                <a:latin typeface="+mn-lt"/>
                <a:ea typeface="+mn-ea"/>
              </a:rPr>
              <a:t>Prepare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sz="2900" dirty="0" smtClean="0">
                <a:latin typeface="+mn-lt"/>
                <a:ea typeface="+mn-ea"/>
              </a:rPr>
              <a:t>CV 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US" sz="2900" dirty="0" smtClean="0">
                <a:latin typeface="+mn-lt"/>
                <a:ea typeface="+mn-ea"/>
              </a:rPr>
              <a:t>Response to Selection Criteria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US" altLang="zh-CN" sz="2900" i="1" dirty="0" smtClean="0">
                <a:solidFill>
                  <a:srgbClr val="0070C0"/>
                </a:solidFill>
                <a:latin typeface="+mn-lt"/>
                <a:ea typeface="+mn-ea"/>
              </a:rPr>
              <a:t>Research Statement &amp; Teaching Statement (USA)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3100" dirty="0" smtClean="0">
                <a:latin typeface="+mn-lt"/>
                <a:ea typeface="+mn-ea"/>
              </a:rPr>
              <a:t>Job Advertisements 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US" altLang="zh-CN" sz="2900" dirty="0" smtClean="0">
                <a:latin typeface="+mn-lt"/>
                <a:ea typeface="+mn-ea"/>
              </a:rPr>
              <a:t>Geographic Location &amp; Job  Orientation: Industry &amp; Academic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US" altLang="zh-CN" sz="2900" dirty="0" smtClean="0">
                <a:latin typeface="+mn-lt"/>
                <a:ea typeface="+mn-ea"/>
              </a:rPr>
              <a:t>Websites:  </a:t>
            </a:r>
            <a:r>
              <a:rPr lang="en-US" altLang="zh-CN" sz="2900" i="1" dirty="0" smtClean="0">
                <a:solidFill>
                  <a:srgbClr val="0070C0"/>
                </a:solidFill>
                <a:latin typeface="+mn-lt"/>
                <a:ea typeface="+mn-ea"/>
              </a:rPr>
              <a:t>(seek.com, unijobs.com.au, cra.org, phds.org)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US" altLang="zh-CN" sz="2900" dirty="0" smtClean="0">
                <a:latin typeface="+mn-lt"/>
                <a:ea typeface="+mn-ea"/>
              </a:rPr>
              <a:t>Email list: SIGIR email list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3100" dirty="0" smtClean="0">
                <a:latin typeface="+mn-lt"/>
                <a:ea typeface="+mn-ea"/>
              </a:rPr>
              <a:t>Promote yourself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altLang="zh-CN" sz="2900" dirty="0" smtClean="0">
                <a:latin typeface="+mn-lt"/>
                <a:ea typeface="+mn-ea"/>
              </a:rPr>
              <a:t>Personal Website </a:t>
            </a:r>
            <a:r>
              <a:rPr lang="en-AU" altLang="zh-CN" sz="2900" i="1" dirty="0" smtClean="0">
                <a:solidFill>
                  <a:srgbClr val="0070C0"/>
                </a:solidFill>
                <a:latin typeface="+mn-lt"/>
                <a:ea typeface="+mn-ea"/>
              </a:rPr>
              <a:t>(20AD/year) </a:t>
            </a:r>
            <a:r>
              <a:rPr lang="en-AU" altLang="zh-CN" sz="2900" dirty="0" smtClean="0">
                <a:latin typeface="+mn-lt"/>
                <a:ea typeface="+mn-ea"/>
              </a:rPr>
              <a:t>&amp; Conferences</a:t>
            </a:r>
          </a:p>
          <a:p>
            <a:pPr marL="1007943" lvl="2" indent="-251986" defTabSz="914400" fontAlgn="auto" hangingPunct="1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defRPr/>
            </a:pPr>
            <a:r>
              <a:rPr lang="en-AU" altLang="zh-CN" sz="2900" dirty="0" smtClean="0">
                <a:latin typeface="+mn-lt"/>
                <a:ea typeface="+mn-ea"/>
              </a:rPr>
              <a:t>Professional  social network websites </a:t>
            </a:r>
            <a:r>
              <a:rPr lang="en-AU" altLang="zh-CN" sz="2900" i="1" dirty="0" smtClean="0">
                <a:solidFill>
                  <a:srgbClr val="0070C0"/>
                </a:solidFill>
                <a:latin typeface="+mn-lt"/>
                <a:ea typeface="+mn-ea"/>
              </a:rPr>
              <a:t>(LinkedIn, </a:t>
            </a:r>
            <a:r>
              <a:rPr lang="en-AU" altLang="zh-CN" sz="2900" i="1" dirty="0" err="1" smtClean="0">
                <a:solidFill>
                  <a:srgbClr val="0070C0"/>
                </a:solidFill>
                <a:latin typeface="+mn-lt"/>
                <a:ea typeface="+mn-ea"/>
              </a:rPr>
              <a:t>Facebook</a:t>
            </a:r>
            <a:r>
              <a:rPr lang="en-AU" altLang="zh-CN" sz="2900" i="1" dirty="0" smtClean="0">
                <a:solidFill>
                  <a:srgbClr val="0070C0"/>
                </a:solidFill>
                <a:latin typeface="+mn-lt"/>
                <a:ea typeface="+mn-ea"/>
              </a:rPr>
              <a:t>)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AU" sz="4000" dirty="0" smtClean="0">
                <a:latin typeface="+mn-lt"/>
                <a:ea typeface="+mn-ea"/>
              </a:rPr>
              <a:t>Recommendations </a:t>
            </a:r>
            <a:r>
              <a:rPr lang="en-AU" altLang="zh-CN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(books)</a:t>
            </a:r>
          </a:p>
          <a:p>
            <a:pPr marL="705560" lvl="1" indent="-302383" defTabSz="914400" fontAlgn="auto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</a:pPr>
            <a:r>
              <a:rPr lang="en-US" altLang="zh-CN" sz="3100" i="1" dirty="0" smtClean="0">
                <a:solidFill>
                  <a:srgbClr val="0070C0"/>
                </a:solidFill>
                <a:latin typeface="+mn-lt"/>
                <a:ea typeface="+mn-ea"/>
              </a:rPr>
              <a:t>Tomorrow’s Professor &amp; A PhD Is Not Enough</a:t>
            </a:r>
            <a:endParaRPr lang="en-AU" altLang="zh-CN" sz="3100" i="1" dirty="0" smtClean="0">
              <a:solidFill>
                <a:srgbClr val="0070C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5 Tips</a:t>
            </a:r>
            <a:endParaRPr lang="en-AU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7784" y="1907629"/>
            <a:ext cx="9577064" cy="5328592"/>
          </a:xfrm>
          <a:prstGeom prst="rect">
            <a:avLst/>
          </a:prstGeom>
        </p:spPr>
        <p:txBody>
          <a:bodyPr/>
          <a:lstStyle/>
          <a:p>
            <a:pPr marL="352780" lvl="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altLang="zh-CN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rPr>
              <a:t>Top 5+1: Study English Everyday &amp; Read English Books </a:t>
            </a:r>
          </a:p>
          <a:p>
            <a:pPr marL="352780" lvl="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3200" dirty="0" smtClean="0">
                <a:latin typeface="+mn-lt"/>
                <a:ea typeface="+mn-ea"/>
              </a:rPr>
              <a:t>Top 5: Attend Seminars &amp; Ask Questions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3200" dirty="0" smtClean="0">
                <a:latin typeface="+mn-lt"/>
                <a:ea typeface="+mn-ea"/>
              </a:rPr>
              <a:t>Top 4:</a:t>
            </a:r>
            <a:r>
              <a:rPr lang="en-US" sz="3200" dirty="0" smtClean="0">
                <a:latin typeface="+mn-lt"/>
                <a:ea typeface="+mn-ea"/>
              </a:rPr>
              <a:t>Talk to </a:t>
            </a:r>
            <a:r>
              <a:rPr lang="en-US" sz="3200" dirty="0" smtClean="0">
                <a:latin typeface="+mn-lt"/>
                <a:ea typeface="+mn-ea"/>
              </a:rPr>
              <a:t>People About Your Research </a:t>
            </a:r>
            <a:r>
              <a:rPr lang="en-US" sz="2200" i="1" dirty="0" smtClean="0">
                <a:solidFill>
                  <a:srgbClr val="0070C0"/>
                </a:solidFill>
                <a:latin typeface="+mn-lt"/>
                <a:ea typeface="+mn-ea"/>
              </a:rPr>
              <a:t>(HPC)</a:t>
            </a: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sz="3200" dirty="0" smtClean="0">
                <a:latin typeface="+mn-lt"/>
                <a:ea typeface="+mn-ea"/>
              </a:rPr>
              <a:t>Top 3: </a:t>
            </a:r>
            <a:r>
              <a:rPr lang="en-US" sz="3200" dirty="0" smtClean="0">
                <a:latin typeface="+mn-lt"/>
                <a:ea typeface="+mn-ea"/>
              </a:rPr>
              <a:t>Connect to Your Research </a:t>
            </a:r>
            <a:r>
              <a:rPr lang="en-US" sz="3200" dirty="0" smtClean="0">
                <a:latin typeface="+mn-lt"/>
                <a:ea typeface="+mn-ea"/>
              </a:rPr>
              <a:t>G</a:t>
            </a:r>
            <a:r>
              <a:rPr lang="en-US" sz="3200" dirty="0" smtClean="0">
                <a:latin typeface="+mn-lt"/>
                <a:ea typeface="+mn-ea"/>
              </a:rPr>
              <a:t>roup </a:t>
            </a:r>
            <a:r>
              <a:rPr lang="en-US" sz="2200" i="1" dirty="0" smtClean="0">
                <a:solidFill>
                  <a:srgbClr val="0070C0"/>
                </a:solidFill>
                <a:latin typeface="+mn-lt"/>
                <a:ea typeface="+mn-ea"/>
              </a:rPr>
              <a:t>(</a:t>
            </a:r>
            <a:r>
              <a:rPr lang="en-US" sz="2200" i="1" dirty="0" err="1" smtClean="0">
                <a:solidFill>
                  <a:srgbClr val="0070C0"/>
                </a:solidFill>
                <a:latin typeface="+mn-lt"/>
                <a:ea typeface="+mn-ea"/>
              </a:rPr>
              <a:t>RecSys</a:t>
            </a:r>
            <a:r>
              <a:rPr lang="en-US" sz="2200" i="1" dirty="0" smtClean="0">
                <a:solidFill>
                  <a:srgbClr val="0070C0"/>
                </a:solidFill>
                <a:latin typeface="+mn-lt"/>
                <a:ea typeface="+mn-ea"/>
              </a:rPr>
              <a:t> </a:t>
            </a:r>
            <a:r>
              <a:rPr lang="en-US" sz="2200" i="1" dirty="0" err="1" smtClean="0">
                <a:solidFill>
                  <a:srgbClr val="0070C0"/>
                </a:solidFill>
                <a:latin typeface="+mn-lt"/>
                <a:ea typeface="+mn-ea"/>
              </a:rPr>
              <a:t>gmail</a:t>
            </a:r>
            <a:r>
              <a:rPr lang="en-US" sz="2200" i="1" dirty="0" smtClean="0">
                <a:solidFill>
                  <a:srgbClr val="0070C0"/>
                </a:solidFill>
                <a:latin typeface="+mn-lt"/>
                <a:ea typeface="+mn-ea"/>
              </a:rPr>
              <a:t> group)</a:t>
            </a:r>
            <a:endParaRPr lang="en-US" sz="2200" i="1" dirty="0" smtClean="0">
              <a:solidFill>
                <a:srgbClr val="0070C0"/>
              </a:solidFill>
              <a:latin typeface="+mn-lt"/>
              <a:ea typeface="+mn-ea"/>
            </a:endParaRPr>
          </a:p>
          <a:p>
            <a:pPr marL="352780" marR="0" lvl="0" indent="-352780" algn="l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US" sz="3200" dirty="0" smtClean="0">
                <a:latin typeface="+mn-lt"/>
                <a:ea typeface="+mn-ea"/>
              </a:rPr>
              <a:t>Top 2: Organize Y</a:t>
            </a:r>
            <a:r>
              <a:rPr lang="en-US" sz="3200" dirty="0" smtClean="0">
                <a:latin typeface="+mn-lt"/>
                <a:ea typeface="+mn-ea"/>
              </a:rPr>
              <a:t>our Supervisors</a:t>
            </a:r>
            <a:endParaRPr lang="en-US" sz="3200" dirty="0" smtClean="0">
              <a:latin typeface="+mn-lt"/>
              <a:ea typeface="+mn-ea"/>
            </a:endParaRPr>
          </a:p>
          <a:p>
            <a:pPr marL="352780" lvl="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3200" dirty="0" smtClean="0">
                <a:latin typeface="+mn-lt"/>
                <a:ea typeface="+mn-ea"/>
              </a:rPr>
              <a:t>Top 1: </a:t>
            </a:r>
            <a:r>
              <a:rPr lang="en-US" sz="3200" dirty="0" smtClean="0">
                <a:latin typeface="+mn-lt"/>
                <a:ea typeface="+mn-ea"/>
              </a:rPr>
              <a:t>A story of </a:t>
            </a:r>
            <a:r>
              <a:rPr lang="en-US" sz="3200" dirty="0" smtClean="0">
                <a:latin typeface="+mn-lt"/>
                <a:ea typeface="+mn-ea"/>
              </a:rPr>
              <a:t>3 </a:t>
            </a:r>
            <a:r>
              <a:rPr lang="en-AU" sz="3200" dirty="0" smtClean="0">
                <a:latin typeface="+mn-lt"/>
                <a:ea typeface="+mn-ea"/>
              </a:rPr>
              <a:t>stonemasons</a:t>
            </a:r>
          </a:p>
          <a:p>
            <a:pPr marL="352780" lvl="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First man: I'm chiselling a </a:t>
            </a:r>
            <a:r>
              <a:rPr lang="en-AU" sz="3000" i="1" dirty="0" smtClean="0">
                <a:solidFill>
                  <a:srgbClr val="0070C0"/>
                </a:solidFill>
                <a:latin typeface="+mn-lt"/>
                <a:ea typeface="+mn-ea"/>
              </a:rPr>
              <a:t>stone</a:t>
            </a: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.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Second man: I'm building a </a:t>
            </a:r>
            <a:r>
              <a:rPr lang="en-AU" sz="3000" i="1" dirty="0" smtClean="0">
                <a:solidFill>
                  <a:srgbClr val="0070C0"/>
                </a:solidFill>
                <a:latin typeface="+mn-lt"/>
                <a:ea typeface="+mn-ea"/>
              </a:rPr>
              <a:t>pillar</a:t>
            </a: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.</a:t>
            </a: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Third person: I'm building a </a:t>
            </a:r>
            <a:r>
              <a:rPr lang="en-AU" sz="3000" i="1" dirty="0" smtClean="0">
                <a:solidFill>
                  <a:srgbClr val="0070C0"/>
                </a:solidFill>
                <a:latin typeface="+mn-lt"/>
                <a:ea typeface="+mn-ea"/>
              </a:rPr>
              <a:t>church</a:t>
            </a:r>
            <a:r>
              <a:rPr lang="en-AU" sz="3000" i="1" dirty="0" smtClean="0">
                <a:solidFill>
                  <a:srgbClr val="00B050"/>
                </a:solidFill>
                <a:latin typeface="+mn-lt"/>
                <a:ea typeface="+mn-ea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AU" dirty="0"/>
          </a:p>
        </p:txBody>
      </p:sp>
      <p:pic>
        <p:nvPicPr>
          <p:cNvPr id="4" name="Picture 7" descr="pablo-picasso-evening-fl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6096" y="1907629"/>
            <a:ext cx="3024336" cy="31793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48024" y="4355901"/>
            <a:ext cx="3500462" cy="642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2000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68104" y="3275781"/>
            <a:ext cx="4032448" cy="1872208"/>
          </a:xfrm>
          <a:prstGeom prst="rect">
            <a:avLst/>
          </a:prstGeom>
        </p:spPr>
        <p:txBody>
          <a:bodyPr vert="horz" lIns="100794" tIns="50397" rIns="100794" bIns="50397">
            <a:normAutofit fontScale="92500" lnSpcReduction="10000"/>
          </a:bodyPr>
          <a:lstStyle/>
          <a:p>
            <a:pPr marL="352780" marR="0" lvl="0" indent="-352780" algn="r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2780" marR="0" lvl="0" indent="-352780" algn="r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2780" indent="-352780" defTabSz="914400" fontAlgn="auto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defRPr/>
            </a:pPr>
            <a:r>
              <a:rPr lang="en-US" sz="1900" i="1" dirty="0" smtClean="0">
                <a:solidFill>
                  <a:schemeClr val="accent1">
                    <a:lumMod val="50000"/>
                  </a:schemeClr>
                </a:solidFill>
              </a:rPr>
              <a:t>  www.ellyliang.com</a:t>
            </a:r>
            <a:endParaRPr kumimoji="0" lang="en-AU" sz="1900" b="0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2780" marR="0" lvl="0" indent="-352780" defTabSz="914400" rtl="0" eaLnBrk="1" fontAlgn="auto" latinLnBrk="0" hangingPunct="1">
              <a:lnSpc>
                <a:spcPct val="100000"/>
              </a:lnSpc>
              <a:spcBef>
                <a:spcPts val="772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AU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oklianghuizi@gmail.com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4156</TotalTime>
  <Words>415</Words>
  <Application>Microsoft Office PowerPoint</Application>
  <PresentationFormat>自定义</PresentationFormat>
  <Paragraphs>80</Paragraphs>
  <Slides>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Median</vt:lpstr>
      <vt:lpstr>A PhD is Not Enough Life Beyond Piled  Higher Deeper</vt:lpstr>
      <vt:lpstr>Agenda</vt:lpstr>
      <vt:lpstr>Research Topics</vt:lpstr>
      <vt:lpstr>PhD Life</vt:lpstr>
      <vt:lpstr>PhD Life 2</vt:lpstr>
      <vt:lpstr>Postdoctoral Life</vt:lpstr>
      <vt:lpstr>Top 5 Tips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Personalized Recommender Systems Integrating Social Tags and Item Taxonomy</dc:title>
  <cp:lastModifiedBy>ÐìÏþÎ¬</cp:lastModifiedBy>
  <cp:revision>345</cp:revision>
  <cp:lastPrinted>1601-01-01T00:00:00Z</cp:lastPrinted>
  <dcterms:created xsi:type="dcterms:W3CDTF">1601-01-01T00:00:00Z</dcterms:created>
  <dcterms:modified xsi:type="dcterms:W3CDTF">2011-10-29T11:08:03Z</dcterms:modified>
</cp:coreProperties>
</file>